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819" r:id="rId2"/>
    <p:sldId id="820" r:id="rId3"/>
    <p:sldId id="821" r:id="rId4"/>
    <p:sldId id="815" r:id="rId5"/>
    <p:sldId id="816" r:id="rId6"/>
    <p:sldId id="818" r:id="rId7"/>
    <p:sldId id="817" r:id="rId8"/>
    <p:sldId id="826" r:id="rId9"/>
    <p:sldId id="827" r:id="rId10"/>
    <p:sldId id="828" r:id="rId11"/>
    <p:sldId id="823" r:id="rId12"/>
    <p:sldId id="825" r:id="rId13"/>
    <p:sldId id="751" r:id="rId14"/>
    <p:sldId id="754" r:id="rId15"/>
    <p:sldId id="755" r:id="rId16"/>
    <p:sldId id="814" r:id="rId17"/>
    <p:sldId id="822" r:id="rId18"/>
    <p:sldId id="830"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8" autoAdjust="0"/>
    <p:restoredTop sz="91361" autoAdjust="0"/>
  </p:normalViewPr>
  <p:slideViewPr>
    <p:cSldViewPr snapToGrid="0">
      <p:cViewPr varScale="1">
        <p:scale>
          <a:sx n="102" d="100"/>
          <a:sy n="102"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7/13/24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7/13/24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7/13/24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7/13/24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7/13/24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7/13/24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7/13/24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7/13/24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7/13/24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7/13/24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 </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FFA5F-B1C2-51BE-0A2E-06D675E1B165}"/>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80290A6C-53EE-D431-2C3A-55E5A17C39A1}"/>
              </a:ext>
            </a:extLst>
          </p:cNvPr>
          <p:cNvSpPr>
            <a:spLocks noGrp="1"/>
          </p:cNvSpPr>
          <p:nvPr>
            <p:ph type="title"/>
          </p:nvPr>
        </p:nvSpPr>
        <p:spPr/>
        <p:txBody>
          <a:bodyPr/>
          <a:lstStyle/>
          <a:p>
            <a:r>
              <a:rPr lang="en-US" dirty="0"/>
              <a:t>Instead use a bar chat</a:t>
            </a:r>
          </a:p>
        </p:txBody>
      </p:sp>
      <p:sp>
        <p:nvSpPr>
          <p:cNvPr id="4" name="Slide Number Placeholder 3">
            <a:extLst>
              <a:ext uri="{FF2B5EF4-FFF2-40B4-BE49-F238E27FC236}">
                <a16:creationId xmlns:a16="http://schemas.microsoft.com/office/drawing/2014/main" id="{84C7E7C0-1058-D010-0628-A7C1EE0A491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1E57029-0E04-CFA8-0A7B-113B79670B0D}"/>
              </a:ext>
            </a:extLst>
          </p:cNvPr>
          <p:cNvSpPr>
            <a:spLocks noGrp="1"/>
          </p:cNvSpPr>
          <p:nvPr>
            <p:ph type="ftr" sz="quarter" idx="3"/>
          </p:nvPr>
        </p:nvSpPr>
        <p:spPr/>
        <p:txBody>
          <a:bodyPr/>
          <a:lstStyle/>
          <a:p>
            <a:r>
              <a:rPr lang="en-US"/>
              <a:t>Kwartler </a:t>
            </a:r>
            <a:endParaRPr lang="en-US" dirty="0"/>
          </a:p>
        </p:txBody>
      </p:sp>
      <p:pic>
        <p:nvPicPr>
          <p:cNvPr id="3074" name="Picture 2" descr="Why are pie charts terrible? - Quora">
            <a:extLst>
              <a:ext uri="{FF2B5EF4-FFF2-40B4-BE49-F238E27FC236}">
                <a16:creationId xmlns:a16="http://schemas.microsoft.com/office/drawing/2014/main" id="{7D9B1260-14C9-BAEE-ECB1-517A29428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b="50000"/>
          <a:stretch/>
        </p:blipFill>
        <p:spPr bwMode="auto">
          <a:xfrm>
            <a:off x="2025569" y="1969141"/>
            <a:ext cx="2431085"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6B41EE5E-78B3-FC77-5248-85852E2D3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t="48218"/>
          <a:stretch/>
        </p:blipFill>
        <p:spPr bwMode="auto">
          <a:xfrm>
            <a:off x="5671032" y="1921396"/>
            <a:ext cx="2431085" cy="277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dirty="0"/>
              <a:t>Kwartler </a:t>
            </a:r>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 use other ways to convey complexity</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7/13/24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527F7-BFB1-C4A7-92B8-F9FDE3BF4D95}"/>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94325073-1F45-22C9-04AF-28E943E78578}"/>
              </a:ext>
            </a:extLst>
          </p:cNvPr>
          <p:cNvSpPr>
            <a:spLocks noGrp="1"/>
          </p:cNvSpPr>
          <p:nvPr>
            <p:ph type="title"/>
          </p:nvPr>
        </p:nvSpPr>
        <p:spPr/>
        <p:txBody>
          <a:bodyPr/>
          <a:lstStyle/>
          <a:p>
            <a:r>
              <a:rPr lang="en-US" dirty="0"/>
              <a:t>Basic –individual, Mid &amp; Advanced- groups</a:t>
            </a:r>
          </a:p>
        </p:txBody>
      </p:sp>
      <p:sp>
        <p:nvSpPr>
          <p:cNvPr id="4" name="Slide Number Placeholder 3">
            <a:extLst>
              <a:ext uri="{FF2B5EF4-FFF2-40B4-BE49-F238E27FC236}">
                <a16:creationId xmlns:a16="http://schemas.microsoft.com/office/drawing/2014/main" id="{2C874078-74BD-1963-3017-39AC78BE59F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5684C343-1801-C1AD-1564-A99A58EFFC04}"/>
              </a:ext>
            </a:extLst>
          </p:cNvPr>
          <p:cNvSpPr>
            <a:spLocks noGrp="1"/>
          </p:cNvSpPr>
          <p:nvPr>
            <p:ph type="ftr" sz="quarter" idx="3"/>
          </p:nvPr>
        </p:nvSpPr>
        <p:spPr/>
        <p:txBody>
          <a:bodyPr/>
          <a:lstStyle/>
          <a:p>
            <a:r>
              <a:rPr lang="en-US"/>
              <a:t>Kwartler </a:t>
            </a:r>
            <a:endParaRPr lang="en-US" dirty="0"/>
          </a:p>
        </p:txBody>
      </p:sp>
      <p:sp>
        <p:nvSpPr>
          <p:cNvPr id="6" name="Rectangle 5">
            <a:extLst>
              <a:ext uri="{FF2B5EF4-FFF2-40B4-BE49-F238E27FC236}">
                <a16:creationId xmlns:a16="http://schemas.microsoft.com/office/drawing/2014/main" id="{0640CF97-EA85-49D3-587B-EA46B00D3921}"/>
              </a:ext>
            </a:extLst>
          </p:cNvPr>
          <p:cNvSpPr/>
          <p:nvPr/>
        </p:nvSpPr>
        <p:spPr>
          <a:xfrm>
            <a:off x="129958" y="1590695"/>
            <a:ext cx="4514850" cy="1177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0EE7BF-E2D0-8267-EF86-84F780642F3E}"/>
              </a:ext>
            </a:extLst>
          </p:cNvPr>
          <p:cNvSpPr/>
          <p:nvPr/>
        </p:nvSpPr>
        <p:spPr>
          <a:xfrm>
            <a:off x="41570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Obtain</a:t>
            </a:r>
          </a:p>
        </p:txBody>
      </p:sp>
      <p:sp>
        <p:nvSpPr>
          <p:cNvPr id="8" name="Rectangle 7">
            <a:extLst>
              <a:ext uri="{FF2B5EF4-FFF2-40B4-BE49-F238E27FC236}">
                <a16:creationId xmlns:a16="http://schemas.microsoft.com/office/drawing/2014/main" id="{98AB70E9-C5F4-3F05-7138-F8FCB0E6969E}"/>
              </a:ext>
            </a:extLst>
          </p:cNvPr>
          <p:cNvSpPr/>
          <p:nvPr/>
        </p:nvSpPr>
        <p:spPr>
          <a:xfrm>
            <a:off x="192446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Scrub</a:t>
            </a:r>
          </a:p>
        </p:txBody>
      </p:sp>
      <p:sp>
        <p:nvSpPr>
          <p:cNvPr id="9" name="Rectangle 8">
            <a:extLst>
              <a:ext uri="{FF2B5EF4-FFF2-40B4-BE49-F238E27FC236}">
                <a16:creationId xmlns:a16="http://schemas.microsoft.com/office/drawing/2014/main" id="{5E3878B0-2955-A44B-1D46-BCBE5E4777F4}"/>
              </a:ext>
            </a:extLst>
          </p:cNvPr>
          <p:cNvSpPr/>
          <p:nvPr/>
        </p:nvSpPr>
        <p:spPr>
          <a:xfrm>
            <a:off x="343322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Explore</a:t>
            </a:r>
          </a:p>
        </p:txBody>
      </p:sp>
      <p:sp>
        <p:nvSpPr>
          <p:cNvPr id="10" name="TextBox 9">
            <a:extLst>
              <a:ext uri="{FF2B5EF4-FFF2-40B4-BE49-F238E27FC236}">
                <a16:creationId xmlns:a16="http://schemas.microsoft.com/office/drawing/2014/main" id="{DA26D633-8790-8544-1806-D1A9D078C167}"/>
              </a:ext>
            </a:extLst>
          </p:cNvPr>
          <p:cNvSpPr txBox="1"/>
          <p:nvPr/>
        </p:nvSpPr>
        <p:spPr>
          <a:xfrm>
            <a:off x="1947328" y="1594280"/>
            <a:ext cx="960120" cy="369332"/>
          </a:xfrm>
          <a:prstGeom prst="rect">
            <a:avLst/>
          </a:prstGeom>
          <a:noFill/>
        </p:spPr>
        <p:txBody>
          <a:bodyPr wrap="square" rtlCol="0">
            <a:spAutoFit/>
          </a:bodyPr>
          <a:lstStyle/>
          <a:p>
            <a:pPr algn="ctr"/>
            <a:r>
              <a:rPr lang="en-US" dirty="0">
                <a:solidFill>
                  <a:schemeClr val="bg1"/>
                </a:solidFill>
              </a:rPr>
              <a:t>Day 1</a:t>
            </a:r>
          </a:p>
        </p:txBody>
      </p:sp>
      <p:sp>
        <p:nvSpPr>
          <p:cNvPr id="11" name="TextBox 10">
            <a:extLst>
              <a:ext uri="{FF2B5EF4-FFF2-40B4-BE49-F238E27FC236}">
                <a16:creationId xmlns:a16="http://schemas.microsoft.com/office/drawing/2014/main" id="{78BA1378-29E1-60EB-0869-7CC98BBD9283}"/>
              </a:ext>
            </a:extLst>
          </p:cNvPr>
          <p:cNvSpPr txBox="1"/>
          <p:nvPr/>
        </p:nvSpPr>
        <p:spPr>
          <a:xfrm>
            <a:off x="3120390" y="3124572"/>
            <a:ext cx="2956142" cy="369332"/>
          </a:xfrm>
          <a:prstGeom prst="rect">
            <a:avLst/>
          </a:prstGeom>
          <a:noFill/>
        </p:spPr>
        <p:txBody>
          <a:bodyPr wrap="square" rtlCol="0">
            <a:spAutoFit/>
          </a:bodyPr>
          <a:lstStyle/>
          <a:p>
            <a:r>
              <a:rPr lang="en-US" dirty="0"/>
              <a:t>3 Options:</a:t>
            </a:r>
          </a:p>
        </p:txBody>
      </p:sp>
      <p:sp>
        <p:nvSpPr>
          <p:cNvPr id="12" name="Rectangle 11">
            <a:extLst>
              <a:ext uri="{FF2B5EF4-FFF2-40B4-BE49-F238E27FC236}">
                <a16:creationId xmlns:a16="http://schemas.microsoft.com/office/drawing/2014/main" id="{BE8683AD-BE61-42C6-BFCA-261EA7E3A489}"/>
              </a:ext>
            </a:extLst>
          </p:cNvPr>
          <p:cNvSpPr/>
          <p:nvPr/>
        </p:nvSpPr>
        <p:spPr>
          <a:xfrm>
            <a:off x="4326646" y="3154313"/>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Basic – </a:t>
            </a:r>
            <a:r>
              <a:rPr lang="en-US" dirty="0" err="1"/>
              <a:t>Z_basic_salesChallenge.R</a:t>
            </a:r>
            <a:br>
              <a:rPr lang="en-US" i="1" dirty="0"/>
            </a:br>
            <a:r>
              <a:rPr lang="en-US" i="1" dirty="0"/>
              <a:t>95% Fully coded, execute &amp; understand</a:t>
            </a:r>
          </a:p>
        </p:txBody>
      </p:sp>
      <p:sp>
        <p:nvSpPr>
          <p:cNvPr id="13" name="Rectangle 12">
            <a:extLst>
              <a:ext uri="{FF2B5EF4-FFF2-40B4-BE49-F238E27FC236}">
                <a16:creationId xmlns:a16="http://schemas.microsoft.com/office/drawing/2014/main" id="{508F96BF-F848-6965-5EBA-14D30AD51643}"/>
              </a:ext>
            </a:extLst>
          </p:cNvPr>
          <p:cNvSpPr/>
          <p:nvPr/>
        </p:nvSpPr>
        <p:spPr>
          <a:xfrm>
            <a:off x="4326646" y="4253168"/>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Mid – </a:t>
            </a:r>
            <a:r>
              <a:rPr lang="en-US" dirty="0" err="1"/>
              <a:t>Z_mid_mcBroken</a:t>
            </a:r>
            <a:r>
              <a:rPr lang="en-US" dirty="0"/>
              <a:t> </a:t>
            </a:r>
            <a:r>
              <a:rPr lang="en-US" dirty="0" err="1"/>
              <a:t>challenge.R</a:t>
            </a:r>
            <a:endParaRPr lang="en-US" dirty="0"/>
          </a:p>
          <a:p>
            <a:pPr algn="ctr"/>
            <a:r>
              <a:rPr lang="en-US" dirty="0"/>
              <a:t>80% no code just comments </a:t>
            </a:r>
            <a:r>
              <a:rPr lang="en-US" i="1" dirty="0"/>
              <a:t>– use </a:t>
            </a:r>
            <a:r>
              <a:rPr lang="en-US" i="1" dirty="0" err="1"/>
              <a:t>gpt</a:t>
            </a:r>
            <a:r>
              <a:rPr lang="en-US" i="1" dirty="0"/>
              <a:t> to aid you and explore beyond the comments</a:t>
            </a:r>
          </a:p>
        </p:txBody>
      </p:sp>
      <p:sp>
        <p:nvSpPr>
          <p:cNvPr id="14" name="Rectangle 13">
            <a:extLst>
              <a:ext uri="{FF2B5EF4-FFF2-40B4-BE49-F238E27FC236}">
                <a16:creationId xmlns:a16="http://schemas.microsoft.com/office/drawing/2014/main" id="{D7C5EC4C-0F60-1465-EF91-C237BD8FAA3D}"/>
              </a:ext>
            </a:extLst>
          </p:cNvPr>
          <p:cNvSpPr/>
          <p:nvPr/>
        </p:nvSpPr>
        <p:spPr>
          <a:xfrm>
            <a:off x="4326646" y="5492055"/>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  - </a:t>
            </a:r>
            <a:r>
              <a:rPr lang="en-US" dirty="0" err="1"/>
              <a:t>Z_master_salesChallenge.R</a:t>
            </a:r>
            <a:endParaRPr lang="en-US" dirty="0"/>
          </a:p>
        </p:txBody>
      </p:sp>
    </p:spTree>
    <p:extLst>
      <p:ext uri="{BB962C8B-B14F-4D97-AF65-F5344CB8AC3E}">
        <p14:creationId xmlns:p14="http://schemas.microsoft.com/office/powerpoint/2010/main" val="420801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dirty="0"/>
              <a:t>Kwartler </a:t>
            </a:r>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dirty="0"/>
              <a:t>Kwartler </a:t>
            </a:r>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9FA27-7314-E5A4-6CB0-34CD0ED1AD70}"/>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870FFB35-D9CA-871A-3768-C329A119F22F}"/>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893F8686-7913-B689-B0FD-F71E6127944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3D847F58-768C-2CEB-2E31-D608F9092E93}"/>
              </a:ext>
            </a:extLst>
          </p:cNvPr>
          <p:cNvSpPr>
            <a:spLocks noGrp="1"/>
          </p:cNvSpPr>
          <p:nvPr>
            <p:ph type="ftr" sz="quarter" idx="3"/>
          </p:nvPr>
        </p:nvSpPr>
        <p:spPr/>
        <p:txBody>
          <a:bodyPr/>
          <a:lstStyle/>
          <a:p>
            <a:r>
              <a:rPr lang="en-US"/>
              <a:t>Kwartler </a:t>
            </a:r>
            <a:endParaRPr lang="en-US" dirty="0"/>
          </a:p>
        </p:txBody>
      </p:sp>
      <p:pic>
        <p:nvPicPr>
          <p:cNvPr id="1026" name="Picture 2" descr="Why are pie charts terrible? - Quora">
            <a:extLst>
              <a:ext uri="{FF2B5EF4-FFF2-40B4-BE49-F238E27FC236}">
                <a16:creationId xmlns:a16="http://schemas.microsoft.com/office/drawing/2014/main" id="{0709B548-0B29-4730-DBFA-C8A5FA39B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458" b="52083"/>
          <a:stretch/>
        </p:blipFill>
        <p:spPr bwMode="auto">
          <a:xfrm>
            <a:off x="1182788" y="1769803"/>
            <a:ext cx="2500534" cy="2568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ACD254F1-4AF7-9927-BDA1-BFB5A656FD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70" r="66458"/>
          <a:stretch/>
        </p:blipFill>
        <p:spPr bwMode="auto">
          <a:xfrm>
            <a:off x="5636308" y="1678329"/>
            <a:ext cx="2500534" cy="27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FFCFD-8C2C-F8B3-EBBD-55DCB1743FB1}"/>
              </a:ext>
            </a:extLst>
          </p:cNvPr>
          <p:cNvSpPr>
            <a:spLocks noGrp="1"/>
          </p:cNvSpPr>
          <p:nvPr>
            <p:ph type="dt" sz="half" idx="10"/>
          </p:nvPr>
        </p:nvSpPr>
        <p:spPr/>
        <p:txBody>
          <a:bodyPr/>
          <a:lstStyle/>
          <a:p>
            <a:fld id="{6700A58B-DD98-43D0-B791-721480A02982}" type="datetime1">
              <a:rPr lang="en-US" smtClean="0"/>
              <a:t>7/13/24</a:t>
            </a:fld>
            <a:endParaRPr lang="en-US"/>
          </a:p>
        </p:txBody>
      </p:sp>
      <p:sp>
        <p:nvSpPr>
          <p:cNvPr id="3" name="Title 2">
            <a:extLst>
              <a:ext uri="{FF2B5EF4-FFF2-40B4-BE49-F238E27FC236}">
                <a16:creationId xmlns:a16="http://schemas.microsoft.com/office/drawing/2014/main" id="{972B7D7E-1DE9-B2D9-7618-6BB6BF43BB3C}"/>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1A8DB2E1-C376-367F-DB6F-CC91F4CC105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976A75C8-2334-773C-0C9D-C29DF1226EF0}"/>
              </a:ext>
            </a:extLst>
          </p:cNvPr>
          <p:cNvSpPr>
            <a:spLocks noGrp="1"/>
          </p:cNvSpPr>
          <p:nvPr>
            <p:ph type="ftr" sz="quarter" idx="3"/>
          </p:nvPr>
        </p:nvSpPr>
        <p:spPr/>
        <p:txBody>
          <a:bodyPr/>
          <a:lstStyle/>
          <a:p>
            <a:r>
              <a:rPr lang="en-US"/>
              <a:t>Kwartler </a:t>
            </a:r>
            <a:endParaRPr lang="en-US" dirty="0"/>
          </a:p>
        </p:txBody>
      </p:sp>
      <p:pic>
        <p:nvPicPr>
          <p:cNvPr id="2050" name="Picture 2" descr="Why are pie charts terrible? - Quora">
            <a:extLst>
              <a:ext uri="{FF2B5EF4-FFF2-40B4-BE49-F238E27FC236}">
                <a16:creationId xmlns:a16="http://schemas.microsoft.com/office/drawing/2014/main" id="{7DA4B3FB-F84F-5164-171F-8CF6A10AC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r="31989" b="50000"/>
          <a:stretch/>
        </p:blipFill>
        <p:spPr bwMode="auto">
          <a:xfrm>
            <a:off x="1122745" y="2089150"/>
            <a:ext cx="2650602"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06C118A7-A1CD-204D-9B9C-36217EEF53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t="47786" r="31989"/>
          <a:stretch/>
        </p:blipFill>
        <p:spPr bwMode="auto">
          <a:xfrm>
            <a:off x="5370655" y="1970509"/>
            <a:ext cx="2650602" cy="279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25237</TotalTime>
  <Words>576</Words>
  <Application>Microsoft Macintosh PowerPoint</Application>
  <PresentationFormat>On-screen Show (4:3)</PresentationFormat>
  <Paragraphs>113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 Unicode MS</vt:lpstr>
      <vt:lpstr>Arial</vt:lpstr>
      <vt:lpstr>Calibri</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 use a bar chart</vt:lpstr>
      <vt:lpstr>Instead use a bar chart</vt:lpstr>
      <vt:lpstr>Instead use a bar chat</vt:lpstr>
      <vt:lpstr>Avoid 3d charts</vt:lpstr>
      <vt:lpstr>Instead use other ways to convey complexity</vt:lpstr>
      <vt:lpstr>Basic Bar Charts</vt:lpstr>
      <vt:lpstr>Side by Side Charts</vt:lpstr>
      <vt:lpstr>Stacked Bar Charts</vt:lpstr>
      <vt:lpstr>Proportional Stacked Bar Charts</vt:lpstr>
      <vt:lpstr>PowerPoint Presentation</vt:lpstr>
      <vt:lpstr>Basic –individual, Mid &amp; Advanced-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Ted Kwartler</cp:lastModifiedBy>
  <cp:revision>162</cp:revision>
  <cp:lastPrinted>2018-07-10T22:02:33Z</cp:lastPrinted>
  <dcterms:created xsi:type="dcterms:W3CDTF">2018-05-11T14:06:45Z</dcterms:created>
  <dcterms:modified xsi:type="dcterms:W3CDTF">2024-07-13T16:42:35Z</dcterms:modified>
</cp:coreProperties>
</file>